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69"/>
  </p:notesMasterIdLst>
  <p:handoutMasterIdLst>
    <p:handoutMasterId r:id="rId70"/>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81" r:id="rId15"/>
    <p:sldId id="377"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417" r:id="rId34"/>
    <p:sldId id="339" r:id="rId35"/>
    <p:sldId id="354" r:id="rId36"/>
    <p:sldId id="352" r:id="rId37"/>
    <p:sldId id="353" r:id="rId38"/>
    <p:sldId id="368" r:id="rId39"/>
    <p:sldId id="369" r:id="rId40"/>
    <p:sldId id="340" r:id="rId41"/>
    <p:sldId id="395" r:id="rId42"/>
    <p:sldId id="396" r:id="rId43"/>
    <p:sldId id="397" r:id="rId44"/>
    <p:sldId id="398" r:id="rId45"/>
    <p:sldId id="399" r:id="rId46"/>
    <p:sldId id="400" r:id="rId47"/>
    <p:sldId id="401" r:id="rId48"/>
    <p:sldId id="402" r:id="rId49"/>
    <p:sldId id="405" r:id="rId50"/>
    <p:sldId id="406" r:id="rId51"/>
    <p:sldId id="407" r:id="rId52"/>
    <p:sldId id="341" r:id="rId53"/>
    <p:sldId id="408" r:id="rId54"/>
    <p:sldId id="409" r:id="rId55"/>
    <p:sldId id="410" r:id="rId56"/>
    <p:sldId id="411" r:id="rId57"/>
    <p:sldId id="412" r:id="rId58"/>
    <p:sldId id="413" r:id="rId59"/>
    <p:sldId id="342" r:id="rId60"/>
    <p:sldId id="343" r:id="rId61"/>
    <p:sldId id="344" r:id="rId62"/>
    <p:sldId id="414" r:id="rId63"/>
    <p:sldId id="415" r:id="rId64"/>
    <p:sldId id="416" r:id="rId65"/>
    <p:sldId id="345" r:id="rId66"/>
    <p:sldId id="418" r:id="rId67"/>
    <p:sldId id="297" r:id="rId68"/>
  </p:sldIdLst>
  <p:sldSz cx="9144000" cy="5143500" type="screen16x9"/>
  <p:notesSz cx="6858000" cy="9144000"/>
  <p:embeddedFontLst>
    <p:embeddedFont>
      <p:font typeface="Consolas" panose="020B0609020204030204" pitchFamily="49" charset="0"/>
      <p:regular r:id="rId71"/>
      <p:bold r:id="rId72"/>
      <p:italic r:id="rId73"/>
      <p:boldItalic r:id="rId74"/>
    </p:embeddedFont>
    <p:embeddedFont>
      <p:font typeface="Dosis" panose="020B0604020202020204" charset="0"/>
      <p:regular r:id="rId75"/>
      <p:bold r:id="rId76"/>
    </p:embeddedFont>
    <p:embeddedFont>
      <p:font typeface="Calibri" panose="020F0502020204030204" pitchFamily="34" charset="0"/>
      <p:regular r:id="rId77"/>
      <p:bold r:id="rId78"/>
      <p:italic r:id="rId79"/>
      <p:boldItalic r:id="rId80"/>
    </p:embeddedFont>
    <p:embeddedFont>
      <p:font typeface="Bahnschrift Light Condensed" panose="020B0502040204020203" pitchFamily="34" charset="0"/>
      <p:regular r:id="rId81"/>
    </p:embeddedFont>
    <p:embeddedFont>
      <p:font typeface="Sniglet" panose="020B0604020202020204" charset="0"/>
      <p:regular r:id="rId82"/>
    </p:embeddedFont>
    <p:embeddedFont>
      <p:font typeface="Brush Script MT" panose="03060802040406070304" pitchFamily="66" charset="0"/>
      <p:italic r:id="rId83"/>
    </p:embeddedFont>
    <p:embeddedFont>
      <p:font typeface="Poor Richard" panose="02080502050505020702" pitchFamily="18" charset="0"/>
      <p:regular r:id="rId84"/>
    </p:embeddedFont>
    <p:embeddedFont>
      <p:font typeface="Open Sans" panose="020B0606030504020204" pitchFamily="34" charset="0"/>
      <p:regular r:id="rId85"/>
    </p:embeddedFont>
    <p:embeddedFont>
      <p:font typeface="Adobe Devanagari" panose="02040503050201020203" pitchFamily="18"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38" y="105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INI_file"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1754326"/>
          </a:xfrm>
          <a:prstGeom prst="rect">
            <a:avLst/>
          </a:prstGeom>
        </p:spPr>
        <p:txBody>
          <a:bodyPr wrap="square">
            <a:spAutoFit/>
          </a:bodyPr>
          <a:lstStyle/>
          <a:p>
            <a:pPr marL="285750" indent="-285750">
              <a:buFont typeface="Arial" panose="020B0604020202020204" pitchFamily="34" charset="0"/>
              <a:buChar char="•"/>
            </a:pPr>
            <a:r>
              <a:rPr lang="en-US" sz="1800" dirty="0">
                <a:latin typeface="+mn-lt"/>
              </a:rPr>
              <a:t>contains information about all the users who </a:t>
            </a:r>
            <a:r>
              <a:rPr lang="en-US" sz="1800" dirty="0" smtClean="0">
                <a:latin typeface="+mn-lt"/>
              </a:rPr>
              <a:t>has an account the computer</a:t>
            </a:r>
          </a:p>
          <a:p>
            <a:pPr marL="285750" indent="-285750">
              <a:buFont typeface="Arial" panose="020B0604020202020204" pitchFamily="34" charset="0"/>
              <a:buChar char="•"/>
            </a:pPr>
            <a:r>
              <a:rPr lang="en-US" sz="1800" dirty="0">
                <a:latin typeface="+mn-lt"/>
              </a:rPr>
              <a:t>define the default user configuration for new users on the local compute</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smtClean="0"/>
              <a:t>Gateway </a:t>
            </a:r>
            <a:r>
              <a:rPr lang="en-US" dirty="0"/>
              <a:t>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694584" y="1180917"/>
            <a:ext cx="7946495"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2"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3"/>
          <a:stretch>
            <a:fillRect/>
          </a:stretch>
        </p:blipFill>
        <p:spPr>
          <a:xfrm>
            <a:off x="967079" y="2561666"/>
            <a:ext cx="5327923" cy="2481310"/>
          </a:xfrm>
          <a:prstGeom prst="rect">
            <a:avLst/>
          </a:prstGeom>
        </p:spPr>
      </p:pic>
      <p:sp>
        <p:nvSpPr>
          <p:cNvPr id="7" name="Can 6"/>
          <p:cNvSpPr/>
          <p:nvPr/>
        </p:nvSpPr>
        <p:spPr>
          <a:xfrm>
            <a:off x="7257886" y="2629844"/>
            <a:ext cx="1192694" cy="13858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p>
        </p:txBody>
      </p:sp>
      <p:sp>
        <p:nvSpPr>
          <p:cNvPr id="8" name="TextBox 7"/>
          <p:cNvSpPr txBox="1"/>
          <p:nvPr/>
        </p:nvSpPr>
        <p:spPr>
          <a:xfrm>
            <a:off x="7313858" y="1787000"/>
            <a:ext cx="108074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 setting</a:t>
            </a:r>
            <a:endParaRPr lang="en-US" dirty="0"/>
          </a:p>
        </p:txBody>
      </p:sp>
      <p:cxnSp>
        <p:nvCxnSpPr>
          <p:cNvPr id="10" name="Straight Arrow Connector 9"/>
          <p:cNvCxnSpPr>
            <a:stCxn id="8" idx="2"/>
            <a:endCxn id="7" idx="1"/>
          </p:cNvCxnSpPr>
          <p:nvPr/>
        </p:nvCxnSpPr>
        <p:spPr>
          <a:xfrm>
            <a:off x="7854231" y="2094777"/>
            <a:ext cx="2" cy="53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flipH="1">
            <a:off x="6302622" y="3322792"/>
            <a:ext cx="955264" cy="3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986858" y="442829"/>
            <a:ext cx="1734743" cy="687075"/>
          </a:xfrm>
          <a:prstGeom prst="rect">
            <a:avLst/>
          </a:prstGeom>
        </p:spPr>
      </p:pic>
      <p:cxnSp>
        <p:nvCxnSpPr>
          <p:cNvPr id="23" name="Straight Arrow Connector 22"/>
          <p:cNvCxnSpPr>
            <a:stCxn id="21" idx="2"/>
            <a:endCxn id="8" idx="0"/>
          </p:cNvCxnSpPr>
          <p:nvPr/>
        </p:nvCxnSpPr>
        <p:spPr>
          <a:xfrm>
            <a:off x="7854230" y="1129904"/>
            <a:ext cx="1" cy="65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1571561953"/>
              </p:ext>
            </p:extLst>
          </p:nvPr>
        </p:nvGraphicFramePr>
        <p:xfrm>
          <a:off x="681990" y="825474"/>
          <a:ext cx="7886700" cy="3566160"/>
        </p:xfrm>
        <a:graphic>
          <a:graphicData uri="http://schemas.openxmlformats.org/drawingml/2006/table">
            <a:tbl>
              <a:tblPr/>
              <a:tblGrid>
                <a:gridCol w="2701290">
                  <a:extLst>
                    <a:ext uri="{9D8B030D-6E8A-4147-A177-3AD203B41FA5}">
                      <a16:colId xmlns:a16="http://schemas.microsoft.com/office/drawing/2014/main" xmlns="" val="20000"/>
                    </a:ext>
                  </a:extLst>
                </a:gridCol>
                <a:gridCol w="1699260">
                  <a:extLst>
                    <a:ext uri="{9D8B030D-6E8A-4147-A177-3AD203B41FA5}">
                      <a16:colId xmlns:a16="http://schemas.microsoft.com/office/drawing/2014/main" xmlns="" val="20001"/>
                    </a:ext>
                  </a:extLst>
                </a:gridCol>
                <a:gridCol w="3486150">
                  <a:extLst>
                    <a:ext uri="{9D8B030D-6E8A-4147-A177-3AD203B41FA5}">
                      <a16:colId xmlns:a16="http://schemas.microsoft.com/office/drawing/2014/main" xmlns="" val="322063836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smtClean="0">
                          <a:solidFill>
                            <a:srgbClr val="3C78D8"/>
                          </a:solidFill>
                          <a:latin typeface="Sniglet"/>
                          <a:ea typeface="Sniglet"/>
                          <a:cs typeface="Sniglet"/>
                          <a:sym typeface="Sniglet"/>
                        </a:rPr>
                        <a:t>Path</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"Documents and Settings\User”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\Sam </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2" name="Rectangle 1"/>
          <p:cNvSpPr/>
          <p:nvPr/>
        </p:nvSpPr>
        <p:spPr>
          <a:xfrm>
            <a:off x="2033393" y="4545522"/>
            <a:ext cx="2853410" cy="307777"/>
          </a:xfrm>
          <a:prstGeom prst="rect">
            <a:avLst/>
          </a:prstGeom>
        </p:spPr>
        <p:txBody>
          <a:bodyPr wrap="none">
            <a:spAutoFit/>
          </a:bodyPr>
          <a:lstStyle/>
          <a:p>
            <a:r>
              <a:rPr lang="en-US" kern="1200" dirty="0" smtClean="0"/>
              <a:t>SAM: Security </a:t>
            </a:r>
            <a:r>
              <a:rPr lang="en-US" kern="1200" dirty="0"/>
              <a:t>Accounts Manager</a:t>
            </a:r>
            <a:endParaRPr lang="en-US" dirty="0"/>
          </a:p>
        </p:txBody>
      </p:sp>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Required files for the lab</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p:cNvPicPr>
            <a:picLocks noChangeAspect="1"/>
          </p:cNvPicPr>
          <p:nvPr/>
        </p:nvPicPr>
        <p:blipFill>
          <a:blip r:embed="rId2"/>
          <a:stretch>
            <a:fillRect/>
          </a:stretch>
        </p:blipFill>
        <p:spPr>
          <a:xfrm>
            <a:off x="1281558" y="1159639"/>
            <a:ext cx="5666423" cy="3632700"/>
          </a:xfrm>
          <a:prstGeom prst="rect">
            <a:avLst/>
          </a:prstGeom>
        </p:spPr>
      </p:pic>
    </p:spTree>
    <p:extLst>
      <p:ext uri="{BB962C8B-B14F-4D97-AF65-F5344CB8AC3E}">
        <p14:creationId xmlns:p14="http://schemas.microsoft.com/office/powerpoint/2010/main" val="981014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Install Date </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9061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r>
              <a:rPr lang="en-US" dirty="0" smtClean="0"/>
              <a:t>Additional </a:t>
            </a:r>
            <a:r>
              <a:rPr lang="en-US" dirty="0"/>
              <a:t>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5" name="Can 4"/>
          <p:cNvSpPr/>
          <p:nvPr/>
        </p:nvSpPr>
        <p:spPr>
          <a:xfrm>
            <a:off x="7566660" y="2094777"/>
            <a:ext cx="708660" cy="1013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6529" y="1202288"/>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App1 setting</a:t>
            </a:r>
            <a:endParaRPr lang="en-US" dirty="0"/>
          </a:p>
        </p:txBody>
      </p:sp>
      <p:sp>
        <p:nvSpPr>
          <p:cNvPr id="7" name="TextBox 6"/>
          <p:cNvSpPr txBox="1"/>
          <p:nvPr/>
        </p:nvSpPr>
        <p:spPr>
          <a:xfrm>
            <a:off x="6976594" y="653725"/>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App2 setting</a:t>
            </a:r>
            <a:endParaRPr lang="en-US" dirty="0"/>
          </a:p>
        </p:txBody>
      </p:sp>
      <p:sp>
        <p:nvSpPr>
          <p:cNvPr id="8" name="TextBox 7"/>
          <p:cNvSpPr txBox="1"/>
          <p:nvPr/>
        </p:nvSpPr>
        <p:spPr>
          <a:xfrm>
            <a:off x="7852894" y="1194561"/>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App3 setting</a:t>
            </a:r>
            <a:endParaRPr lang="en-US" dirty="0"/>
          </a:p>
        </p:txBody>
      </p:sp>
      <p:cxnSp>
        <p:nvCxnSpPr>
          <p:cNvPr id="10" name="Straight Arrow Connector 9"/>
          <p:cNvCxnSpPr>
            <a:stCxn id="6" idx="2"/>
          </p:cNvCxnSpPr>
          <p:nvPr/>
        </p:nvCxnSpPr>
        <p:spPr>
          <a:xfrm>
            <a:off x="6976595" y="1510065"/>
            <a:ext cx="727225" cy="58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5" idx="1"/>
          </p:cNvCxnSpPr>
          <p:nvPr/>
        </p:nvCxnSpPr>
        <p:spPr>
          <a:xfrm>
            <a:off x="7566660" y="961502"/>
            <a:ext cx="354330" cy="11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880614" y="1448117"/>
            <a:ext cx="6927099" cy="2460943"/>
          </a:xfrm>
          <a:prstGeom prst="rect">
            <a:avLst/>
          </a:prstGeom>
        </p:spPr>
      </p:pic>
      <p:sp>
        <p:nvSpPr>
          <p:cNvPr id="4" name="Rectangle 1"/>
          <p:cNvSpPr>
            <a:spLocks noChangeArrowheads="1"/>
          </p:cNvSpPr>
          <p:nvPr/>
        </p:nvSpPr>
        <p:spPr bwMode="auto">
          <a:xfrm>
            <a:off x="880613" y="4251669"/>
            <a:ext cx="6007711"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ControlSet001</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ControlSet002</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are alternating backups of </a:t>
            </a:r>
            <a:r>
              <a:rPr kumimoji="0" lang="en-US" altLang="en-US" sz="1050" b="0" i="0" u="none" strike="noStrike" cap="none" normalizeH="0" baseline="0" dirty="0" err="1" smtClean="0">
                <a:ln>
                  <a:noFill/>
                </a:ln>
                <a:solidFill>
                  <a:srgbClr val="242729"/>
                </a:solidFill>
                <a:effectLst/>
                <a:latin typeface="Consolas" panose="020B0609020204030204" pitchFamily="49" charset="0"/>
              </a:rPr>
              <a:t>CurrentControlSet</a:t>
            </a:r>
            <a:r>
              <a:rPr kumimoji="0" lang="en-US" altLang="en-US" sz="8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57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44550" y="1324927"/>
            <a:ext cx="6486674" cy="2721293"/>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OS and for App</a:t>
            </a:r>
          </a:p>
          <a:p>
            <a:pPr lvl="1"/>
            <a:r>
              <a:rPr lang="en-US" dirty="0"/>
              <a:t>Software and hardware info</a:t>
            </a:r>
          </a:p>
          <a:p>
            <a:pPr lvl="2"/>
            <a:r>
              <a:rPr lang="en-US" dirty="0"/>
              <a:t>settings, options, and other values </a:t>
            </a:r>
          </a:p>
          <a:p>
            <a:r>
              <a:rPr lang="en-US" dirty="0"/>
              <a:t>Which 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work </a:t>
            </a:r>
            <a:endParaRPr lang="en-US" dirty="0"/>
          </a:p>
        </p:txBody>
      </p:sp>
      <p:sp>
        <p:nvSpPr>
          <p:cNvPr id="3" name="Text Placeholder 2"/>
          <p:cNvSpPr>
            <a:spLocks noGrp="1"/>
          </p:cNvSpPr>
          <p:nvPr>
            <p:ph type="body" idx="1"/>
          </p:nvPr>
        </p:nvSpPr>
        <p:spPr/>
        <p:txBody>
          <a:bodyPr/>
          <a:lstStyle/>
          <a:p>
            <a:r>
              <a:rPr lang="en-US" dirty="0"/>
              <a:t>Analyze your own computer registry </a:t>
            </a:r>
            <a:r>
              <a:rPr lang="en-US" dirty="0" smtClean="0"/>
              <a:t>by following demo 1 to demo 8 (</a:t>
            </a:r>
            <a:r>
              <a:rPr lang="en-US" dirty="0"/>
              <a:t>10 points</a:t>
            </a:r>
            <a:r>
              <a:rPr lang="en-US" dirty="0" smtClean="0"/>
              <a:t>). You can hide sensitive information if you want. </a:t>
            </a:r>
            <a:endParaRPr lang="en-US" dirty="0"/>
          </a:p>
          <a:p>
            <a:r>
              <a:rPr lang="en-US" dirty="0" smtClean="0"/>
              <a:t>Finish </a:t>
            </a:r>
            <a:r>
              <a:rPr lang="en-US" dirty="0" smtClean="0"/>
              <a:t>the lab by following the instructions in the </a:t>
            </a:r>
            <a:r>
              <a:rPr lang="en-US" dirty="0" smtClean="0"/>
              <a:t>PPTs slides 40-65 </a:t>
            </a:r>
            <a:r>
              <a:rPr lang="en-US" dirty="0" smtClean="0"/>
              <a:t>(10 points</a:t>
            </a:r>
            <a:r>
              <a:rPr lang="en-US" dirty="0" smtClean="0"/>
              <a:t>).</a:t>
            </a:r>
            <a:endParaRPr lang="en-US" dirty="0" smtClean="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28252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pic>
        <p:nvPicPr>
          <p:cNvPr id="5" name="Picture 4"/>
          <p:cNvPicPr>
            <a:picLocks noChangeAspect="1"/>
          </p:cNvPicPr>
          <p:nvPr/>
        </p:nvPicPr>
        <p:blipFill>
          <a:blip r:embed="rId3"/>
          <a:stretch>
            <a:fillRect/>
          </a:stretch>
        </p:blipFill>
        <p:spPr>
          <a:xfrm>
            <a:off x="7326144" y="139375"/>
            <a:ext cx="1638300" cy="514350"/>
          </a:xfrm>
          <a:prstGeom prst="rect">
            <a:avLst/>
          </a:prstGeom>
        </p:spPr>
      </p:pic>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1097</Words>
  <Application>Microsoft Office PowerPoint</Application>
  <PresentationFormat>On-screen Show (16:9)</PresentationFormat>
  <Paragraphs>203</Paragraphs>
  <Slides>67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Consolas</vt:lpstr>
      <vt:lpstr>Dosis</vt:lpstr>
      <vt:lpstr>Calibri</vt:lpstr>
      <vt:lpstr>Bahnschrift Light Condensed</vt:lpstr>
      <vt:lpstr>Sniglet</vt:lpstr>
      <vt:lpstr>Brush Script MT</vt:lpstr>
      <vt:lpstr>Arial</vt:lpstr>
      <vt:lpstr>Poor Richard</vt:lpstr>
      <vt:lpstr>Open Sans</vt:lpstr>
      <vt:lpstr>Adobe Devanagari</vt:lpstr>
      <vt:lpstr>Friar template</vt:lpstr>
      <vt:lpstr>Windows Registry</vt:lpstr>
      <vt:lpstr>Introduction</vt:lpstr>
      <vt:lpstr>Why need it?</vt:lpstr>
      <vt:lpstr>Problems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Gateway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Required files for the lab</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 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Your work </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211</cp:revision>
  <dcterms:modified xsi:type="dcterms:W3CDTF">2018-11-06T02:27:22Z</dcterms:modified>
</cp:coreProperties>
</file>